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87" r:id="rId2"/>
    <p:sldId id="286" r:id="rId3"/>
    <p:sldId id="259" r:id="rId4"/>
    <p:sldId id="284" r:id="rId5"/>
    <p:sldId id="285" r:id="rId6"/>
    <p:sldId id="289" r:id="rId7"/>
    <p:sldId id="290" r:id="rId8"/>
    <p:sldId id="288" r:id="rId9"/>
    <p:sldId id="291" r:id="rId10"/>
    <p:sldId id="292" r:id="rId11"/>
    <p:sldId id="260" r:id="rId12"/>
    <p:sldId id="294" r:id="rId13"/>
    <p:sldId id="296" r:id="rId14"/>
    <p:sldId id="295" r:id="rId15"/>
    <p:sldId id="299" r:id="rId16"/>
    <p:sldId id="293" r:id="rId17"/>
    <p:sldId id="298" r:id="rId18"/>
    <p:sldId id="297" r:id="rId19"/>
    <p:sldId id="300" r:id="rId20"/>
    <p:sldId id="301" r:id="rId21"/>
    <p:sldId id="302" r:id="rId22"/>
    <p:sldId id="264" r:id="rId23"/>
    <p:sldId id="304" r:id="rId24"/>
    <p:sldId id="305" r:id="rId25"/>
    <p:sldId id="306" r:id="rId26"/>
    <p:sldId id="307" r:id="rId27"/>
    <p:sldId id="309" r:id="rId28"/>
    <p:sldId id="265" r:id="rId29"/>
    <p:sldId id="313" r:id="rId30"/>
    <p:sldId id="310" r:id="rId31"/>
    <p:sldId id="312" r:id="rId32"/>
    <p:sldId id="311" r:id="rId33"/>
    <p:sldId id="314" r:id="rId34"/>
    <p:sldId id="321" r:id="rId35"/>
    <p:sldId id="316" r:id="rId36"/>
    <p:sldId id="318" r:id="rId37"/>
    <p:sldId id="319" r:id="rId38"/>
    <p:sldId id="320" r:id="rId39"/>
    <p:sldId id="279" r:id="rId40"/>
    <p:sldId id="280" r:id="rId41"/>
    <p:sldId id="281" r:id="rId42"/>
    <p:sldId id="282" r:id="rId43"/>
    <p:sldId id="283" r:id="rId4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9" d="100"/>
          <a:sy n="79" d="100"/>
        </p:scale>
        <p:origin x="-19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01FA-E2D9-3645-8D74-5C0ECCB9D5BF}" type="datetimeFigureOut">
              <a:rPr lang="es-ES" smtClean="0"/>
              <a:t>9/08/13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EFB3-4126-B14B-B4D0-43BD3D76BD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22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18F4023-5172-4DFD-B481-EF32E08F723C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3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63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CB7EA25-EC2F-4406-8A75-978C911F04B7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15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10236" y="694171"/>
            <a:ext cx="4437529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7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13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69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67638" cy="14652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6/04/13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21389-F4ED-4EA7-A2A0-25C45A8E69A7}" type="slidenum">
              <a:rPr lang="es-CO"/>
              <a:pPr>
                <a:defRPr/>
              </a:pPr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89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0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15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53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8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84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56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81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E9C70-A3B0-E848-A962-DACAA58F4C52}" type="datetimeFigureOut">
              <a:rPr lang="es-ES" smtClean="0"/>
              <a:t>9/08/13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0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onardo.camargo@bios.co" TargetMode="Externa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87791" y="2105826"/>
            <a:ext cx="7893985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 smtClean="0"/>
              <a:t>Programación concurrente y distribuida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200" i="1" dirty="0" smtClean="0"/>
              <a:t>Leonardo Camargo Forero, M.Sc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600" b="1" dirty="0" smtClean="0"/>
              <a:t>Sesión I</a:t>
            </a:r>
            <a:endParaRPr lang="es-ES" sz="36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2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89" y="850900"/>
            <a:ext cx="7829675" cy="28405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829" y="3980797"/>
            <a:ext cx="3585252" cy="2688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89" y="3980797"/>
            <a:ext cx="4135984" cy="26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74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90600" y="2819400"/>
            <a:ext cx="7181850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Conceptos generales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53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1894" y="546027"/>
            <a:ext cx="378285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s-ES_tradnl" sz="72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Distribuir </a:t>
            </a:r>
            <a:endParaRPr lang="es-ES_tradnl" sz="72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206129" y="4113684"/>
            <a:ext cx="42120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Paralelizar</a:t>
            </a:r>
            <a:endParaRPr lang="es-ES_tradnl" sz="7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564528" y="1336705"/>
            <a:ext cx="375851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Concurrir</a:t>
            </a:r>
            <a:endParaRPr lang="es-ES_tradnl" sz="72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70735" y="2514418"/>
            <a:ext cx="39740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Optimizar </a:t>
            </a:r>
            <a:endParaRPr lang="es-ES_tradnl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645212" y="5507187"/>
            <a:ext cx="448392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_tradnl" sz="7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Separaci</a:t>
            </a:r>
            <a:r>
              <a:rPr lang="es-ES_tradnl" sz="7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ón</a:t>
            </a:r>
            <a:endParaRPr lang="es-ES_tradnl" sz="72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36158" y="3236099"/>
            <a:ext cx="4598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s-ES_tradnl" sz="7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Atomicidad</a:t>
            </a:r>
            <a:endParaRPr lang="es-ES_tradnl" sz="72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57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Algunas “leyes”</a:t>
            </a:r>
          </a:p>
          <a:p>
            <a:pPr algn="just"/>
            <a:endParaRPr lang="es-ES" sz="3200" b="1" dirty="0"/>
          </a:p>
          <a:p>
            <a:pPr algn="just"/>
            <a:r>
              <a:rPr lang="es-ES" sz="2000" b="1" dirty="0" smtClean="0"/>
              <a:t>Ley de Moore: Número de transistores se dobla aproximadamente cada dos años  (18 meses)  (quantum </a:t>
            </a:r>
            <a:r>
              <a:rPr lang="es-ES" sz="2000" b="1" dirty="0" err="1" smtClean="0"/>
              <a:t>tunneling</a:t>
            </a:r>
            <a:r>
              <a:rPr lang="es-ES" sz="2000" b="1" dirty="0" smtClean="0"/>
              <a:t> &lt;16 </a:t>
            </a:r>
            <a:r>
              <a:rPr lang="es-ES" sz="2000" b="1" dirty="0" err="1" smtClean="0"/>
              <a:t>nm</a:t>
            </a:r>
            <a:r>
              <a:rPr lang="es-ES" sz="2000" b="1" dirty="0" smtClean="0"/>
              <a:t>) – Consumo de energía</a:t>
            </a:r>
          </a:p>
          <a:p>
            <a:pPr algn="just"/>
            <a:endParaRPr lang="es-ES" sz="2000" b="1" dirty="0"/>
          </a:p>
          <a:p>
            <a:pPr algn="just"/>
            <a:r>
              <a:rPr lang="es-ES" sz="2000" b="1" dirty="0" smtClean="0"/>
              <a:t>Ley de </a:t>
            </a:r>
            <a:r>
              <a:rPr lang="es-ES" sz="2000" b="1" dirty="0" err="1" smtClean="0"/>
              <a:t>Gilder</a:t>
            </a:r>
            <a:r>
              <a:rPr lang="es-ES" sz="2000" b="1" dirty="0" smtClean="0"/>
              <a:t>: Capacidad de comunicación se dobla cada 6 meses (Internet </a:t>
            </a:r>
            <a:r>
              <a:rPr lang="es-ES" sz="2000" b="1" dirty="0" err="1" smtClean="0"/>
              <a:t>backbone</a:t>
            </a:r>
            <a:r>
              <a:rPr lang="es-ES" sz="2000" b="1" dirty="0" smtClean="0"/>
              <a:t>)</a:t>
            </a:r>
          </a:p>
          <a:p>
            <a:pPr algn="just"/>
            <a:endParaRPr lang="es-ES" sz="2000" b="1" dirty="0"/>
          </a:p>
          <a:p>
            <a:pPr algn="just"/>
            <a:r>
              <a:rPr lang="es-ES" sz="2000" b="1" dirty="0" smtClean="0"/>
              <a:t>Ley de </a:t>
            </a:r>
            <a:r>
              <a:rPr lang="es-ES" sz="2000" b="1" dirty="0" err="1" smtClean="0"/>
              <a:t>Nielsen</a:t>
            </a:r>
            <a:r>
              <a:rPr lang="es-ES" sz="2000" b="1" dirty="0" smtClean="0"/>
              <a:t>: Velocidad de conexión se dobla cada 21 meses (redes hogareñas)</a:t>
            </a:r>
          </a:p>
          <a:p>
            <a:pPr algn="just"/>
            <a:endParaRPr lang="es-ES" sz="2000" b="1" dirty="0"/>
          </a:p>
          <a:p>
            <a:pPr algn="just"/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871228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Taxonomía Flynn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89" y="2249151"/>
            <a:ext cx="4495800" cy="35814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395527" y="5801760"/>
            <a:ext cx="58772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</a:t>
            </a:r>
            <a:r>
              <a:rPr lang="en-US" sz="1200" dirty="0" err="1" smtClean="0"/>
              <a:t>users.cis.fiu.edu</a:t>
            </a:r>
            <a:r>
              <a:rPr lang="en-US" sz="1200" dirty="0" smtClean="0"/>
              <a:t>/~</a:t>
            </a:r>
            <a:r>
              <a:rPr lang="en-US" sz="1200" dirty="0" err="1" smtClean="0"/>
              <a:t>prabakar</a:t>
            </a:r>
            <a:r>
              <a:rPr lang="en-US" sz="1200" dirty="0" smtClean="0"/>
              <a:t>/cda4101/Common/notes/lecture03.html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243981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WhatIsG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0"/>
            <a:ext cx="7010400" cy="3603477"/>
          </a:xfrm>
          <a:prstGeom prst="rect">
            <a:avLst/>
          </a:prstGeom>
        </p:spPr>
      </p:pic>
      <p:sp>
        <p:nvSpPr>
          <p:cNvPr id="3" name="Llamada ovalada 2"/>
          <p:cNvSpPr/>
          <p:nvPr/>
        </p:nvSpPr>
        <p:spPr bwMode="auto">
          <a:xfrm>
            <a:off x="6248400" y="1371600"/>
            <a:ext cx="1981200" cy="609600"/>
          </a:xfrm>
          <a:prstGeom prst="wedgeEllipseCallout">
            <a:avLst>
              <a:gd name="adj1" fmla="val -42717"/>
              <a:gd name="adj2" fmla="val 82828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Compartición de recursos</a:t>
            </a:r>
          </a:p>
        </p:txBody>
      </p:sp>
      <p:sp>
        <p:nvSpPr>
          <p:cNvPr id="5" name="Llamada ovalada 4"/>
          <p:cNvSpPr/>
          <p:nvPr/>
        </p:nvSpPr>
        <p:spPr bwMode="auto">
          <a:xfrm>
            <a:off x="7129016" y="3200400"/>
            <a:ext cx="1981200" cy="533400"/>
          </a:xfrm>
          <a:prstGeom prst="wedgeEllipseCallout">
            <a:avLst>
              <a:gd name="adj1" fmla="val -51316"/>
              <a:gd name="adj2" fmla="val 77020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ES" sz="1400" dirty="0" smtClean="0">
                <a:solidFill>
                  <a:srgbClr val="000000"/>
                </a:solidFill>
                <a:latin typeface="Arial" charset="0"/>
                <a:ea typeface="SimSun" charset="-122"/>
              </a:rPr>
              <a:t>Transparencia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6" name="Llamada ovalada 5"/>
          <p:cNvSpPr/>
          <p:nvPr/>
        </p:nvSpPr>
        <p:spPr bwMode="auto">
          <a:xfrm>
            <a:off x="3886200" y="5791200"/>
            <a:ext cx="1981200" cy="533400"/>
          </a:xfrm>
          <a:prstGeom prst="wedgeEllipseCallout">
            <a:avLst>
              <a:gd name="adj1" fmla="val -8319"/>
              <a:gd name="adj2" fmla="val -111735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Distribución</a:t>
            </a:r>
          </a:p>
        </p:txBody>
      </p:sp>
      <p:sp>
        <p:nvSpPr>
          <p:cNvPr id="7" name="Llamada ovalada 6"/>
          <p:cNvSpPr/>
          <p:nvPr/>
        </p:nvSpPr>
        <p:spPr bwMode="auto">
          <a:xfrm>
            <a:off x="1600200" y="1219200"/>
            <a:ext cx="2209800" cy="914400"/>
          </a:xfrm>
          <a:prstGeom prst="wedgeEllipseCallout">
            <a:avLst>
              <a:gd name="adj1" fmla="val 20768"/>
              <a:gd name="adj2" fmla="val 7169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Confiabilidad / Tolerancia a fallos</a:t>
            </a:r>
          </a:p>
        </p:txBody>
      </p:sp>
      <p:sp>
        <p:nvSpPr>
          <p:cNvPr id="8" name="Llamada ovalada 7"/>
          <p:cNvSpPr/>
          <p:nvPr/>
        </p:nvSpPr>
        <p:spPr bwMode="auto">
          <a:xfrm>
            <a:off x="381000" y="3352800"/>
            <a:ext cx="1981200" cy="533400"/>
          </a:xfrm>
          <a:prstGeom prst="wedgeEllipseCallout">
            <a:avLst>
              <a:gd name="adj1" fmla="val 40151"/>
              <a:gd name="adj2" fmla="val 82828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Escalabilidad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953000" y="5029200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000000"/>
                </a:solidFill>
              </a:rPr>
              <a:t>http://</a:t>
            </a:r>
            <a:r>
              <a:rPr lang="pl-PL" sz="1200" dirty="0" err="1">
                <a:solidFill>
                  <a:srgbClr val="000000"/>
                </a:solidFill>
              </a:rPr>
              <a:t>www.gridcafe.org</a:t>
            </a:r>
            <a:r>
              <a:rPr lang="pl-PL" sz="1200" dirty="0">
                <a:solidFill>
                  <a:srgbClr val="000000"/>
                </a:solidFill>
              </a:rPr>
              <a:t>/grid-in-30-sec.html</a:t>
            </a:r>
            <a:endParaRPr lang="es-E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9810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Computación de alto rendimiento, altas prestaciones, HPC</a:t>
            </a:r>
            <a:endParaRPr lang="es-ES" sz="32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90800"/>
            <a:ext cx="4572000" cy="304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23481" y="5819152"/>
            <a:ext cx="7170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i="1" dirty="0" smtClean="0"/>
              <a:t>Utilizar apropiadamente los recursos computacionales asociados a una plataforma con el objetivo de optimizar la ejecución de una aplicación informática</a:t>
            </a:r>
            <a:endParaRPr lang="es-ES" i="1" dirty="0"/>
          </a:p>
        </p:txBody>
      </p:sp>
      <p:sp>
        <p:nvSpPr>
          <p:cNvPr id="7" name="Rectángulo 6"/>
          <p:cNvSpPr/>
          <p:nvPr/>
        </p:nvSpPr>
        <p:spPr>
          <a:xfrm>
            <a:off x="723481" y="5354875"/>
            <a:ext cx="77653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200" dirty="0" smtClean="0"/>
              <a:t>http://</a:t>
            </a:r>
            <a:r>
              <a:rPr lang="nl-NL" sz="1200" dirty="0" err="1" smtClean="0"/>
              <a:t>www.meetup.com</a:t>
            </a:r>
            <a:r>
              <a:rPr lang="nl-NL" sz="1200" dirty="0" smtClean="0"/>
              <a:t>/HPC-GPU-Supercomputing-Group-of-Paris-</a:t>
            </a:r>
            <a:r>
              <a:rPr lang="nl-NL" sz="1200" dirty="0" err="1" smtClean="0"/>
              <a:t>Meetup</a:t>
            </a:r>
            <a:r>
              <a:rPr lang="nl-NL" sz="1200" dirty="0" smtClean="0"/>
              <a:t>/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0151696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5347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057400" y="62484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intellectualventureslab.com</a:t>
            </a:r>
            <a:r>
              <a:rPr lang="en-US" sz="1200" dirty="0">
                <a:solidFill>
                  <a:srgbClr val="000000"/>
                </a:solidFill>
              </a:rPr>
              <a:t>/?p=536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90600" y="2819400"/>
            <a:ext cx="7181850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chemeClr val="bg1"/>
                </a:solidFill>
                <a:latin typeface="Calibri" pitchFamily="34" charset="0"/>
              </a:rPr>
              <a:t>Tecnologías asociadas</a:t>
            </a:r>
            <a:endParaRPr lang="es-CO" sz="36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7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63160" y="2841749"/>
            <a:ext cx="3880840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Cluster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5"/>
            <a:ext cx="51435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28096" y="6211669"/>
            <a:ext cx="4723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http://</a:t>
            </a:r>
            <a:r>
              <a:rPr lang="en-US" dirty="0" err="1" smtClean="0">
                <a:solidFill>
                  <a:srgbClr val="FFFFFF"/>
                </a:solidFill>
              </a:rPr>
              <a:t>www.ks.uiuc.edu</a:t>
            </a:r>
            <a:r>
              <a:rPr lang="en-US" dirty="0" smtClean="0">
                <a:solidFill>
                  <a:srgbClr val="FFFFFF"/>
                </a:solidFill>
              </a:rPr>
              <a:t>/Development/Computers/Cluster/</a:t>
            </a:r>
            <a:r>
              <a:rPr lang="en-US" dirty="0" err="1" smtClean="0">
                <a:solidFill>
                  <a:srgbClr val="FFFFFF"/>
                </a:solidFill>
              </a:rPr>
              <a:t>ariel.html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8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1713" y="2604151"/>
            <a:ext cx="75242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i="1" dirty="0" smtClean="0"/>
              <a:t>Integración de computadores utilizando una red LAN con el objetivo de ofrecer mayores capacidades de procesamiento que las presentes en una sola máquina  </a:t>
            </a: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4582351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819" y="846138"/>
            <a:ext cx="8229600" cy="1143000"/>
          </a:xfrm>
        </p:spPr>
        <p:txBody>
          <a:bodyPr/>
          <a:lstStyle/>
          <a:p>
            <a:r>
              <a:rPr lang="es-ES" dirty="0" smtClean="0"/>
              <a:t>Contacto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 smtClean="0"/>
              <a:t>Leonardo Camargo </a:t>
            </a:r>
            <a:r>
              <a:rPr lang="es-ES" dirty="0" smtClean="0"/>
              <a:t>Forero, M.Sc </a:t>
            </a:r>
          </a:p>
          <a:p>
            <a:pPr marL="0" indent="0">
              <a:buNone/>
            </a:pPr>
            <a:r>
              <a:rPr lang="es-ES" sz="2800" dirty="0" smtClean="0"/>
              <a:t>Administrador HPC Centro de Bioinform</a:t>
            </a:r>
            <a:r>
              <a:rPr lang="es-ES" sz="2800" dirty="0" smtClean="0"/>
              <a:t>ática y Biología Computacional. Ecoparque los Yarumos</a:t>
            </a:r>
            <a:r>
              <a:rPr lang="es-ES" sz="2800" dirty="0"/>
              <a:t> </a:t>
            </a:r>
            <a:r>
              <a:rPr lang="es-ES" sz="2800" dirty="0" smtClean="0"/>
              <a:t>- </a:t>
            </a:r>
            <a:r>
              <a:rPr lang="es-ES" sz="2800" dirty="0" smtClean="0"/>
              <a:t>Ed. BIOS</a:t>
            </a:r>
            <a:endParaRPr lang="es-ES" sz="2800" dirty="0" smtClean="0">
              <a:hlinkClick r:id="rId2"/>
            </a:endParaRPr>
          </a:p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 smtClean="0">
                <a:hlinkClick r:id="rId2"/>
              </a:rPr>
              <a:t>leonardo.camargo@bios.co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2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1" y="2831915"/>
            <a:ext cx="1247816" cy="17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419" y="3796288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3 CuadroTexto"/>
          <p:cNvSpPr txBox="1"/>
          <p:nvPr/>
        </p:nvSpPr>
        <p:spPr>
          <a:xfrm>
            <a:off x="1447800" y="1611868"/>
            <a:ext cx="4217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tx1"/>
                </a:solidFill>
              </a:rPr>
              <a:t>Arquitectura General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445191" y="2475551"/>
            <a:ext cx="273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Nodo maestro, </a:t>
            </a:r>
            <a:r>
              <a:rPr lang="es-ES" b="1" dirty="0"/>
              <a:t>F</a:t>
            </a:r>
            <a:r>
              <a:rPr lang="es-ES" b="1" dirty="0" smtClean="0"/>
              <a:t>rontend</a:t>
            </a:r>
            <a:endParaRPr lang="es-ES" b="1" dirty="0"/>
          </a:p>
        </p:txBody>
      </p:sp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995" y="3796288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68" y="3796288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14" y="3796288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CuadroTexto 30"/>
          <p:cNvSpPr txBox="1"/>
          <p:nvPr/>
        </p:nvSpPr>
        <p:spPr>
          <a:xfrm>
            <a:off x="4256296" y="3297449"/>
            <a:ext cx="320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Nodos de cómputo, esclavos</a:t>
            </a:r>
            <a:endParaRPr lang="es-ES" b="1" dirty="0"/>
          </a:p>
        </p:txBody>
      </p:sp>
      <p:cxnSp>
        <p:nvCxnSpPr>
          <p:cNvPr id="33" name="Conector recto de flecha 32"/>
          <p:cNvCxnSpPr/>
          <p:nvPr/>
        </p:nvCxnSpPr>
        <p:spPr>
          <a:xfrm flipV="1">
            <a:off x="2090057" y="5545878"/>
            <a:ext cx="5192988" cy="1607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>
            <a:stCxn id="4" idx="2"/>
          </p:cNvCxnSpPr>
          <p:nvPr/>
        </p:nvCxnSpPr>
        <p:spPr>
          <a:xfrm>
            <a:off x="2592409" y="4594264"/>
            <a:ext cx="0" cy="82301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>
            <a:off x="4256296" y="4907414"/>
            <a:ext cx="0" cy="50986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/>
          <p:nvPr/>
        </p:nvCxnSpPr>
        <p:spPr>
          <a:xfrm>
            <a:off x="5100023" y="4907414"/>
            <a:ext cx="0" cy="50986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/>
          <p:nvPr/>
        </p:nvCxnSpPr>
        <p:spPr>
          <a:xfrm>
            <a:off x="5968200" y="4907414"/>
            <a:ext cx="0" cy="50986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>
            <a:off x="6820300" y="4907414"/>
            <a:ext cx="0" cy="50986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337216" y="5320827"/>
            <a:ext cx="92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1771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7031038" y="6597650"/>
            <a:ext cx="1905000" cy="241300"/>
          </a:xfrm>
        </p:spPr>
        <p:txBody>
          <a:bodyPr/>
          <a:lstStyle/>
          <a:p>
            <a:pPr>
              <a:defRPr/>
            </a:pPr>
            <a:fld id="{7297A93B-F075-0C44-905B-92F37F54C1AD}" type="slidenum">
              <a:rPr lang="fr-FR"/>
              <a:pPr>
                <a:defRPr/>
              </a:pPr>
              <a:t>21</a:t>
            </a:fld>
            <a:endParaRPr lang="fr-FR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476375" y="1628775"/>
            <a:ext cx="1296988" cy="3671888"/>
          </a:xfrm>
          <a:prstGeom prst="rect">
            <a:avLst/>
          </a:prstGeom>
          <a:gradFill rotWithShape="1">
            <a:gsLst>
              <a:gs pos="0">
                <a:srgbClr val="F5A0FE"/>
              </a:gs>
              <a:gs pos="100000">
                <a:srgbClr val="F5A0FE">
                  <a:gamma/>
                  <a:tint val="15686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cs typeface="+mn-cs"/>
            </a:endParaRPr>
          </a:p>
        </p:txBody>
      </p:sp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1331913" y="1844675"/>
            <a:ext cx="1296987" cy="3600450"/>
          </a:xfrm>
          <a:prstGeom prst="rect">
            <a:avLst/>
          </a:prstGeom>
          <a:gradFill rotWithShape="1">
            <a:gsLst>
              <a:gs pos="0">
                <a:srgbClr val="F5A0FE"/>
              </a:gs>
              <a:gs pos="100000">
                <a:srgbClr val="F5A0FE">
                  <a:gamma/>
                  <a:shade val="46275"/>
                  <a:invGamma/>
                </a:srgbClr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>
                <a:cs typeface="+mn-cs"/>
              </a:rPr>
              <a:t>Frontend</a:t>
            </a:r>
          </a:p>
        </p:txBody>
      </p:sp>
      <p:sp>
        <p:nvSpPr>
          <p:cNvPr id="7" name="Rectangle 42"/>
          <p:cNvSpPr>
            <a:spLocks noChangeArrowheads="1"/>
          </p:cNvSpPr>
          <p:nvPr/>
        </p:nvSpPr>
        <p:spPr bwMode="auto">
          <a:xfrm>
            <a:off x="2700338" y="2060575"/>
            <a:ext cx="1296987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Nodo01</a:t>
            </a:r>
            <a:endParaRPr lang="fr-FR" dirty="0">
              <a:cs typeface="+mn-cs"/>
            </a:endParaRPr>
          </a:p>
        </p:txBody>
      </p:sp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1331913" y="5734050"/>
            <a:ext cx="6769100" cy="287338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400" b="1" dirty="0">
                <a:cs typeface="+mn-cs"/>
              </a:rPr>
              <a:t>Local Area Network</a:t>
            </a: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4067175" y="2060575"/>
            <a:ext cx="1296988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Nodo02</a:t>
            </a:r>
            <a:endParaRPr lang="fr-FR" dirty="0">
              <a:cs typeface="+mn-cs"/>
            </a:endParaRPr>
          </a:p>
        </p:txBody>
      </p:sp>
      <p:sp>
        <p:nvSpPr>
          <p:cNvPr id="10" name="Rectangle 49"/>
          <p:cNvSpPr>
            <a:spLocks noChangeArrowheads="1"/>
          </p:cNvSpPr>
          <p:nvPr/>
        </p:nvSpPr>
        <p:spPr bwMode="auto">
          <a:xfrm>
            <a:off x="5435600" y="2060575"/>
            <a:ext cx="1296988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Nodo03</a:t>
            </a:r>
            <a:endParaRPr lang="fr-FR" dirty="0">
              <a:cs typeface="+mn-cs"/>
            </a:endParaRPr>
          </a:p>
        </p:txBody>
      </p:sp>
      <p:sp>
        <p:nvSpPr>
          <p:cNvPr id="11" name="Rectangle 50"/>
          <p:cNvSpPr>
            <a:spLocks noChangeArrowheads="1"/>
          </p:cNvSpPr>
          <p:nvPr/>
        </p:nvSpPr>
        <p:spPr bwMode="auto">
          <a:xfrm>
            <a:off x="6804025" y="2060575"/>
            <a:ext cx="1296988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Nodo04</a:t>
            </a:r>
            <a:endParaRPr lang="fr-FR" dirty="0">
              <a:cs typeface="+mn-cs"/>
            </a:endParaRP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1331913" y="4510088"/>
            <a:ext cx="6769100" cy="358775"/>
          </a:xfrm>
          <a:prstGeom prst="rect">
            <a:avLst/>
          </a:prstGeom>
          <a:gradFill rotWithShape="0">
            <a:gsLst>
              <a:gs pos="0">
                <a:srgbClr val="FFFFFF">
                  <a:gamma/>
                  <a:shade val="46275"/>
                  <a:invGamma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200" b="1" dirty="0" err="1" smtClean="0">
                <a:cs typeface="+mn-cs"/>
              </a:rPr>
              <a:t>Sistema</a:t>
            </a:r>
            <a:r>
              <a:rPr lang="fr-FR" sz="1200" b="1" dirty="0" smtClean="0">
                <a:cs typeface="+mn-cs"/>
              </a:rPr>
              <a:t> de </a:t>
            </a:r>
            <a:r>
              <a:rPr lang="fr-FR" sz="1200" b="1" dirty="0" err="1" smtClean="0">
                <a:cs typeface="+mn-cs"/>
              </a:rPr>
              <a:t>archivos</a:t>
            </a:r>
            <a:r>
              <a:rPr lang="fr-FR" sz="1200" b="1" dirty="0" smtClean="0">
                <a:cs typeface="+mn-cs"/>
              </a:rPr>
              <a:t>, </a:t>
            </a:r>
            <a:r>
              <a:rPr lang="fr-FR" sz="1200" b="1" dirty="0" err="1" smtClean="0">
                <a:cs typeface="+mn-cs"/>
              </a:rPr>
              <a:t>Sistema</a:t>
            </a:r>
            <a:r>
              <a:rPr lang="fr-FR" sz="1200" b="1" dirty="0" smtClean="0">
                <a:cs typeface="+mn-cs"/>
              </a:rPr>
              <a:t> de </a:t>
            </a:r>
            <a:r>
              <a:rPr lang="fr-FR" sz="1200" b="1" dirty="0" err="1" smtClean="0">
                <a:cs typeface="+mn-cs"/>
              </a:rPr>
              <a:t>usuarios</a:t>
            </a:r>
            <a:endParaRPr lang="fr-FR" sz="1200" b="1" dirty="0">
              <a:cs typeface="+mn-cs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2700338" y="4005263"/>
            <a:ext cx="5400675" cy="2873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2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200" b="1" dirty="0" err="1" smtClean="0">
                <a:cs typeface="+mn-cs"/>
              </a:rPr>
              <a:t>Aplicaciones</a:t>
            </a:r>
            <a:r>
              <a:rPr lang="fr-FR" sz="1200" b="1" dirty="0" smtClean="0">
                <a:cs typeface="+mn-cs"/>
              </a:rPr>
              <a:t> (MPI, etc.)</a:t>
            </a:r>
            <a:endParaRPr lang="fr-FR" sz="1200" b="1" dirty="0">
              <a:cs typeface="+mn-cs"/>
            </a:endParaRPr>
          </a:p>
        </p:txBody>
      </p:sp>
      <p:sp>
        <p:nvSpPr>
          <p:cNvPr id="14" name="Line 55"/>
          <p:cNvSpPr>
            <a:spLocks noChangeShapeType="1"/>
          </p:cNvSpPr>
          <p:nvPr/>
        </p:nvSpPr>
        <p:spPr bwMode="auto">
          <a:xfrm>
            <a:off x="2627313" y="4508500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+mn-cs"/>
            </a:endParaRPr>
          </a:p>
        </p:txBody>
      </p:sp>
      <p:sp>
        <p:nvSpPr>
          <p:cNvPr id="15" name="Rectangle 56"/>
          <p:cNvSpPr>
            <a:spLocks noChangeArrowheads="1"/>
          </p:cNvSpPr>
          <p:nvPr/>
        </p:nvSpPr>
        <p:spPr bwMode="auto">
          <a:xfrm>
            <a:off x="1331913" y="5013325"/>
            <a:ext cx="6769100" cy="35877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28627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400" b="1" dirty="0" err="1" smtClean="0">
                <a:cs typeface="+mn-cs"/>
              </a:rPr>
              <a:t>Sistema</a:t>
            </a:r>
            <a:r>
              <a:rPr lang="fr-FR" sz="1400" b="1" dirty="0" smtClean="0">
                <a:cs typeface="+mn-cs"/>
              </a:rPr>
              <a:t> </a:t>
            </a:r>
            <a:r>
              <a:rPr lang="fr-FR" sz="1400" b="1" dirty="0" err="1" smtClean="0">
                <a:cs typeface="+mn-cs"/>
              </a:rPr>
              <a:t>operativo</a:t>
            </a:r>
            <a:endParaRPr lang="fr-FR" sz="1400" b="1" dirty="0">
              <a:cs typeface="+mn-cs"/>
            </a:endParaRPr>
          </a:p>
        </p:txBody>
      </p:sp>
      <p:sp>
        <p:nvSpPr>
          <p:cNvPr id="16" name="Rectangle 57"/>
          <p:cNvSpPr>
            <a:spLocks noChangeArrowheads="1"/>
          </p:cNvSpPr>
          <p:nvPr/>
        </p:nvSpPr>
        <p:spPr bwMode="auto">
          <a:xfrm>
            <a:off x="1331913" y="2781300"/>
            <a:ext cx="6769100" cy="792163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2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400" b="1" dirty="0" err="1" smtClean="0">
                <a:cs typeface="+mn-cs"/>
              </a:rPr>
              <a:t>Manejador</a:t>
            </a:r>
            <a:r>
              <a:rPr lang="fr-FR" sz="1400" b="1" dirty="0" smtClean="0">
                <a:cs typeface="+mn-cs"/>
              </a:rPr>
              <a:t> de </a:t>
            </a:r>
            <a:r>
              <a:rPr lang="fr-FR" sz="1400" b="1" dirty="0" err="1" smtClean="0">
                <a:cs typeface="+mn-cs"/>
              </a:rPr>
              <a:t>Recursos</a:t>
            </a:r>
            <a:r>
              <a:rPr lang="fr-FR" sz="1400" b="1" dirty="0" smtClean="0">
                <a:cs typeface="+mn-cs"/>
              </a:rPr>
              <a:t>/Calendarizador</a:t>
            </a:r>
            <a:endParaRPr lang="fr-FR" sz="1400" b="1" dirty="0">
              <a:cs typeface="+mn-cs"/>
            </a:endParaRPr>
          </a:p>
        </p:txBody>
      </p:sp>
      <p:sp>
        <p:nvSpPr>
          <p:cNvPr id="17" name="Line 58"/>
          <p:cNvSpPr>
            <a:spLocks noChangeShapeType="1"/>
          </p:cNvSpPr>
          <p:nvPr/>
        </p:nvSpPr>
        <p:spPr bwMode="auto">
          <a:xfrm>
            <a:off x="2627313" y="278130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+mn-cs"/>
            </a:endParaRPr>
          </a:p>
        </p:txBody>
      </p:sp>
      <p:sp>
        <p:nvSpPr>
          <p:cNvPr id="18" name="Rectangle 60"/>
          <p:cNvSpPr>
            <a:spLocks noGrp="1" noChangeArrowheads="1"/>
          </p:cNvSpPr>
          <p:nvPr>
            <p:ph type="title"/>
          </p:nvPr>
        </p:nvSpPr>
        <p:spPr>
          <a:xfrm>
            <a:off x="715963" y="458788"/>
            <a:ext cx="7994650" cy="882650"/>
          </a:xfrm>
          <a:noFill/>
        </p:spPr>
        <p:txBody>
          <a:bodyPr/>
          <a:lstStyle/>
          <a:p>
            <a:pPr eaLnBrk="1" hangingPunct="1"/>
            <a:r>
              <a:rPr lang="fr-FR" dirty="0" smtClean="0">
                <a:latin typeface="Arial" charset="0"/>
                <a:ea typeface="ヒラギノ角ゴ Pro W3" charset="0"/>
                <a:cs typeface="ヒラギノ角ゴ Pro W3" charset="0"/>
              </a:rPr>
              <a:t>Arquitectura general</a:t>
            </a:r>
            <a:endParaRPr lang="fr-FR" dirty="0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465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idcomput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575"/>
            <a:ext cx="6019800" cy="54864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6451972"/>
            <a:ext cx="579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solidFill>
                  <a:srgbClr val="000000"/>
                </a:solidFill>
              </a:rPr>
              <a:t>http://</a:t>
            </a:r>
            <a:r>
              <a:rPr lang="pl-PL" sz="1200" dirty="0" err="1">
                <a:solidFill>
                  <a:srgbClr val="000000"/>
                </a:solidFill>
              </a:rPr>
              <a:t>www.adarshpatil.com</a:t>
            </a:r>
            <a:r>
              <a:rPr lang="pl-PL" sz="1200" dirty="0">
                <a:solidFill>
                  <a:srgbClr val="000000"/>
                </a:solidFill>
              </a:rPr>
              <a:t>/</a:t>
            </a:r>
            <a:r>
              <a:rPr lang="pl-PL" sz="1200" dirty="0" err="1">
                <a:solidFill>
                  <a:srgbClr val="000000"/>
                </a:solidFill>
              </a:rPr>
              <a:t>newsite</a:t>
            </a:r>
            <a:r>
              <a:rPr lang="pl-PL" sz="1200" dirty="0">
                <a:solidFill>
                  <a:srgbClr val="000000"/>
                </a:solidFill>
              </a:rPr>
              <a:t>/</a:t>
            </a:r>
            <a:r>
              <a:rPr lang="pl-PL" sz="1200" dirty="0" err="1">
                <a:solidFill>
                  <a:srgbClr val="000000"/>
                </a:solidFill>
              </a:rPr>
              <a:t>grid.htm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21607" y="3034874"/>
            <a:ext cx="3478907" cy="92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5400" b="1" dirty="0" smtClean="0">
                <a:latin typeface="Calibri" pitchFamily="34" charset="0"/>
              </a:rPr>
              <a:t>Grid</a:t>
            </a:r>
            <a:endParaRPr lang="es-CO" sz="54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4440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1713" y="2604151"/>
            <a:ext cx="75242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i="1" dirty="0" smtClean="0"/>
              <a:t>Uni</a:t>
            </a:r>
            <a:r>
              <a:rPr lang="es-ES" sz="3200" i="1" dirty="0" smtClean="0"/>
              <a:t>ón de Clusters de computadores, recursos computacionales, datos, grupos de </a:t>
            </a:r>
            <a:r>
              <a:rPr lang="es-ES" sz="3200" i="1" dirty="0" smtClean="0"/>
              <a:t>investigación, </a:t>
            </a:r>
            <a:r>
              <a:rPr lang="es-ES" sz="3200" i="1" dirty="0" smtClean="0"/>
              <a:t>científicos, etc., distribuidos geográficamente y conectados mediante redes WAN</a:t>
            </a: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3678803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6" y="240574"/>
            <a:ext cx="4349903" cy="30979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51255" y="3504351"/>
            <a:ext cx="3223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400" dirty="0"/>
              <a:t>https://</a:t>
            </a:r>
            <a:r>
              <a:rPr lang="de-DE" sz="1400" dirty="0" err="1"/>
              <a:t>espace.cern.ch</a:t>
            </a:r>
            <a:r>
              <a:rPr lang="de-DE" sz="1400" dirty="0"/>
              <a:t>/CRSS/</a:t>
            </a:r>
            <a:r>
              <a:rPr lang="de-DE" sz="1400" dirty="0" err="1"/>
              <a:t>default.aspx</a:t>
            </a:r>
            <a:endParaRPr lang="es-ES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504351"/>
            <a:ext cx="4131882" cy="309891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03830" y="625473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400" dirty="0"/>
              <a:t>http://</a:t>
            </a:r>
            <a:r>
              <a:rPr lang="nl-NL" sz="1400" dirty="0" err="1"/>
              <a:t>linkworxseo.wordpress.com</a:t>
            </a:r>
            <a:r>
              <a:rPr lang="nl-NL" sz="1400" dirty="0"/>
              <a:t>/2012/05/01/</a:t>
            </a:r>
            <a:r>
              <a:rPr lang="nl-NL" sz="1400" dirty="0" err="1"/>
              <a:t>choosing</a:t>
            </a:r>
            <a:r>
              <a:rPr lang="nl-NL" sz="1400" dirty="0"/>
              <a:t>-</a:t>
            </a:r>
            <a:r>
              <a:rPr lang="nl-NL" sz="1400" dirty="0" err="1"/>
              <a:t>an</a:t>
            </a:r>
            <a:r>
              <a:rPr lang="nl-NL" sz="1400" dirty="0"/>
              <a:t>-</a:t>
            </a:r>
            <a:r>
              <a:rPr lang="nl-NL" sz="1400" dirty="0" err="1"/>
              <a:t>seo</a:t>
            </a:r>
            <a:r>
              <a:rPr lang="nl-NL" sz="1400" dirty="0"/>
              <a:t>-company-</a:t>
            </a:r>
            <a:r>
              <a:rPr lang="nl-NL" sz="1400" dirty="0" err="1"/>
              <a:t>for</a:t>
            </a:r>
            <a:r>
              <a:rPr lang="nl-NL" sz="1400" dirty="0"/>
              <a:t>-a-new-website/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921237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Motivaciones</a:t>
            </a:r>
            <a:endParaRPr lang="es-ES" sz="3200" b="1" dirty="0" smtClean="0"/>
          </a:p>
          <a:p>
            <a:pPr algn="just"/>
            <a:endParaRPr lang="es-ES" sz="3200" b="1" dirty="0" smtClean="0"/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Unir recursos (Almacenamiento, poder de c</a:t>
            </a:r>
            <a:r>
              <a:rPr lang="es-ES" sz="2400" dirty="0" smtClean="0"/>
              <a:t>ómputo, redes, software, datos)</a:t>
            </a:r>
            <a:endParaRPr lang="es-ES" sz="2400" dirty="0" smtClean="0"/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Usuarios distribuidos (Organizaciones virtuales) </a:t>
            </a:r>
            <a:endParaRPr lang="es-ES" sz="2400" dirty="0"/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Compartir, optimizar esfuerzos</a:t>
            </a:r>
            <a:endParaRPr lang="es-ES" sz="2400" dirty="0"/>
          </a:p>
          <a:p>
            <a:pPr algn="just"/>
            <a:endParaRPr lang="es-ES" sz="2400" b="1" dirty="0"/>
          </a:p>
          <a:p>
            <a:pPr algn="just"/>
            <a:endParaRPr lang="es-ES" sz="2000" b="1" dirty="0"/>
          </a:p>
          <a:p>
            <a:pPr algn="just"/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860290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Agrupar 67"/>
          <p:cNvGrpSpPr/>
          <p:nvPr/>
        </p:nvGrpSpPr>
        <p:grpSpPr>
          <a:xfrm>
            <a:off x="1301929" y="3649026"/>
            <a:ext cx="7058300" cy="2946142"/>
            <a:chOff x="1430885" y="3407901"/>
            <a:chExt cx="6897189" cy="3198927"/>
          </a:xfrm>
        </p:grpSpPr>
        <p:grpSp>
          <p:nvGrpSpPr>
            <p:cNvPr id="42" name="Agrupar 41"/>
            <p:cNvGrpSpPr/>
            <p:nvPr/>
          </p:nvGrpSpPr>
          <p:grpSpPr>
            <a:xfrm>
              <a:off x="3885052" y="4019713"/>
              <a:ext cx="1711325" cy="1736725"/>
              <a:chOff x="1659334" y="4238754"/>
              <a:chExt cx="1711325" cy="1736725"/>
            </a:xfrm>
          </p:grpSpPr>
          <p:pic>
            <p:nvPicPr>
              <p:cNvPr id="5" name="Picture 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84" y="4397504"/>
                <a:ext cx="642937" cy="908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434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385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660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20 Rectángulo redondeado"/>
              <p:cNvSpPr>
                <a:spLocks noChangeArrowheads="1"/>
              </p:cNvSpPr>
              <p:nvPr/>
            </p:nvSpPr>
            <p:spPr bwMode="auto">
              <a:xfrm>
                <a:off x="1659334" y="4238754"/>
                <a:ext cx="1711325" cy="1736725"/>
              </a:xfrm>
              <a:prstGeom prst="roundRect">
                <a:avLst>
                  <a:gd name="adj" fmla="val 16667"/>
                </a:avLst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</p:grpSp>
        <p:sp>
          <p:nvSpPr>
            <p:cNvPr id="38" name="Rectángulo redondeado 37"/>
            <p:cNvSpPr/>
            <p:nvPr/>
          </p:nvSpPr>
          <p:spPr>
            <a:xfrm>
              <a:off x="1430885" y="3407901"/>
              <a:ext cx="6897189" cy="3198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3" name="Agrupar 42"/>
            <p:cNvGrpSpPr/>
            <p:nvPr/>
          </p:nvGrpSpPr>
          <p:grpSpPr>
            <a:xfrm>
              <a:off x="1811734" y="3995120"/>
              <a:ext cx="1711325" cy="1736725"/>
              <a:chOff x="1659334" y="4238754"/>
              <a:chExt cx="1711325" cy="1736725"/>
            </a:xfrm>
          </p:grpSpPr>
          <p:pic>
            <p:nvPicPr>
              <p:cNvPr id="44" name="Picture 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84" y="4397504"/>
                <a:ext cx="642937" cy="908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5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434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385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660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20 Rectángulo redondeado"/>
              <p:cNvSpPr>
                <a:spLocks noChangeArrowheads="1"/>
              </p:cNvSpPr>
              <p:nvPr/>
            </p:nvSpPr>
            <p:spPr bwMode="auto">
              <a:xfrm>
                <a:off x="1659334" y="4238754"/>
                <a:ext cx="1711325" cy="1736725"/>
              </a:xfrm>
              <a:prstGeom prst="roundRect">
                <a:avLst>
                  <a:gd name="adj" fmla="val 16667"/>
                </a:avLst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</p:grpSp>
        <p:grpSp>
          <p:nvGrpSpPr>
            <p:cNvPr id="49" name="Agrupar 48"/>
            <p:cNvGrpSpPr/>
            <p:nvPr/>
          </p:nvGrpSpPr>
          <p:grpSpPr>
            <a:xfrm>
              <a:off x="5946525" y="3995120"/>
              <a:ext cx="1711325" cy="1736725"/>
              <a:chOff x="1659334" y="4238754"/>
              <a:chExt cx="1711325" cy="1736725"/>
            </a:xfrm>
          </p:grpSpPr>
          <p:pic>
            <p:nvPicPr>
              <p:cNvPr id="50" name="Picture 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84" y="4397504"/>
                <a:ext cx="642937" cy="908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434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2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385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660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54" name="20 Rectángulo redondeado"/>
              <p:cNvSpPr>
                <a:spLocks noChangeArrowheads="1"/>
              </p:cNvSpPr>
              <p:nvPr/>
            </p:nvSpPr>
            <p:spPr bwMode="auto">
              <a:xfrm>
                <a:off x="1659334" y="4238754"/>
                <a:ext cx="1711325" cy="1736725"/>
              </a:xfrm>
              <a:prstGeom prst="roundRect">
                <a:avLst>
                  <a:gd name="adj" fmla="val 16667"/>
                </a:avLst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</p:grpSp>
        <p:sp>
          <p:nvSpPr>
            <p:cNvPr id="55" name="CuadroTexto 54"/>
            <p:cNvSpPr txBox="1"/>
            <p:nvPr/>
          </p:nvSpPr>
          <p:spPr>
            <a:xfrm>
              <a:off x="1961438" y="3625788"/>
              <a:ext cx="125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Cluster 1</a:t>
              </a:r>
              <a:endParaRPr lang="es-ES" dirty="0"/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3957788" y="3625788"/>
              <a:ext cx="125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Cluster 2</a:t>
              </a:r>
              <a:endParaRPr lang="es-ES" dirty="0"/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5946525" y="3634306"/>
              <a:ext cx="125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Cluster N</a:t>
              </a:r>
              <a:endParaRPr lang="es-ES" dirty="0"/>
            </a:p>
          </p:txBody>
        </p:sp>
        <p:cxnSp>
          <p:nvCxnSpPr>
            <p:cNvPr id="61" name="Conector recto de flecha 60"/>
            <p:cNvCxnSpPr/>
            <p:nvPr/>
          </p:nvCxnSpPr>
          <p:spPr>
            <a:xfrm flipV="1">
              <a:off x="1843888" y="6349628"/>
              <a:ext cx="5541316" cy="1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flipV="1">
              <a:off x="2668840" y="5756438"/>
              <a:ext cx="0" cy="528890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/>
            <p:nvPr/>
          </p:nvCxnSpPr>
          <p:spPr>
            <a:xfrm flipV="1">
              <a:off x="4750523" y="5773473"/>
              <a:ext cx="0" cy="528890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flipV="1">
              <a:off x="6792351" y="5773473"/>
              <a:ext cx="0" cy="528890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66"/>
            <p:cNvSpPr txBox="1"/>
            <p:nvPr/>
          </p:nvSpPr>
          <p:spPr>
            <a:xfrm>
              <a:off x="7497080" y="6108503"/>
              <a:ext cx="686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WAN</a:t>
              </a:r>
              <a:endParaRPr lang="es-ES" dirty="0"/>
            </a:p>
          </p:txBody>
        </p:sp>
      </p:grpSp>
      <p:sp>
        <p:nvSpPr>
          <p:cNvPr id="69" name="Rectángulo redondeado 68"/>
          <p:cNvSpPr/>
          <p:nvPr/>
        </p:nvSpPr>
        <p:spPr>
          <a:xfrm>
            <a:off x="1301929" y="2797051"/>
            <a:ext cx="7058300" cy="675150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000000"/>
                </a:solidFill>
              </a:rPr>
              <a:t>Middleware (</a:t>
            </a:r>
            <a:r>
              <a:rPr lang="es-ES" dirty="0" err="1" smtClean="0">
                <a:solidFill>
                  <a:srgbClr val="000000"/>
                </a:solidFill>
              </a:rPr>
              <a:t>Glite</a:t>
            </a:r>
            <a:r>
              <a:rPr lang="es-ES" dirty="0" smtClean="0">
                <a:solidFill>
                  <a:srgbClr val="000000"/>
                </a:solidFill>
              </a:rPr>
              <a:t>, </a:t>
            </a:r>
            <a:r>
              <a:rPr lang="es-ES" dirty="0" err="1" smtClean="0">
                <a:solidFill>
                  <a:srgbClr val="000000"/>
                </a:solidFill>
              </a:rPr>
              <a:t>Condor</a:t>
            </a:r>
            <a:r>
              <a:rPr lang="es-ES" dirty="0" smtClean="0">
                <a:solidFill>
                  <a:srgbClr val="000000"/>
                </a:solidFill>
              </a:rPr>
              <a:t>, etc.)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70" name="Rectángulo redondeado 69"/>
          <p:cNvSpPr/>
          <p:nvPr/>
        </p:nvSpPr>
        <p:spPr>
          <a:xfrm>
            <a:off x="1301929" y="1824201"/>
            <a:ext cx="7058300" cy="67515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000000"/>
                </a:solidFill>
              </a:rPr>
              <a:t>Aplicaciones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72" name="3 CuadroTexto"/>
          <p:cNvSpPr txBox="1"/>
          <p:nvPr/>
        </p:nvSpPr>
        <p:spPr>
          <a:xfrm>
            <a:off x="1387451" y="904567"/>
            <a:ext cx="4217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tx1"/>
                </a:solidFill>
              </a:rPr>
              <a:t>Arquitectura General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469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1713" y="2604151"/>
            <a:ext cx="7524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i="1" dirty="0" smtClean="0"/>
              <a:t>Funciona ? </a:t>
            </a:r>
            <a:endParaRPr lang="es-ES" sz="6000" i="1" dirty="0"/>
          </a:p>
        </p:txBody>
      </p:sp>
    </p:spTree>
    <p:extLst>
      <p:ext uri="{BB962C8B-B14F-4D97-AF65-F5344CB8AC3E}">
        <p14:creationId xmlns:p14="http://schemas.microsoft.com/office/powerpoint/2010/main" val="1398905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81525" y="2825674"/>
            <a:ext cx="4180638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Cloud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18109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27536" y="6273224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sz="1400" dirty="0" err="1"/>
              <a:t>www.theengineroom.co.uk</a:t>
            </a:r>
            <a:r>
              <a:rPr lang="en-US" sz="1400" dirty="0"/>
              <a:t>/so-this-cloud-computing-thing-</a:t>
            </a:r>
            <a:r>
              <a:rPr lang="en-US" sz="1400" dirty="0" err="1"/>
              <a:t>whats</a:t>
            </a:r>
            <a:r>
              <a:rPr lang="en-US" sz="1400" dirty="0"/>
              <a:t>-it-all-about/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0187713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Conceptos</a:t>
            </a:r>
            <a:endParaRPr lang="es-ES" sz="3200" b="1" dirty="0" smtClean="0"/>
          </a:p>
          <a:p>
            <a:pPr algn="just"/>
            <a:endParaRPr lang="es-ES" sz="3200" b="1" dirty="0" smtClean="0"/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Externalizar TI a proveedores de servicio</a:t>
            </a:r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Presentar transparencia al usuario final</a:t>
            </a:r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Asignaci</a:t>
            </a:r>
            <a:r>
              <a:rPr lang="es-ES" sz="2400" dirty="0" smtClean="0"/>
              <a:t>ón dinámica de recursos bajo demanda (Sin compartir) </a:t>
            </a:r>
            <a:r>
              <a:rPr lang="es-ES" sz="2400" dirty="0" smtClean="0"/>
              <a:t>–</a:t>
            </a:r>
            <a:r>
              <a:rPr lang="es-ES" sz="2400" dirty="0" smtClean="0"/>
              <a:t> P</a:t>
            </a:r>
            <a:r>
              <a:rPr lang="es-ES" sz="2400" dirty="0" smtClean="0"/>
              <a:t>a</a:t>
            </a:r>
            <a:r>
              <a:rPr lang="es-ES" sz="2400" dirty="0" smtClean="0"/>
              <a:t>go asociado</a:t>
            </a:r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Virtualización</a:t>
            </a:r>
          </a:p>
          <a:p>
            <a:pPr algn="just"/>
            <a:endParaRPr lang="es-ES" sz="3200" b="1" dirty="0" smtClean="0"/>
          </a:p>
          <a:p>
            <a:pPr algn="just"/>
            <a:endParaRPr lang="es-ES" sz="3200" b="1" dirty="0"/>
          </a:p>
          <a:p>
            <a:pPr algn="just"/>
            <a:endParaRPr lang="es-ES" sz="2000" b="1" dirty="0"/>
          </a:p>
          <a:p>
            <a:pPr algn="just"/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08297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684213" y="1389600"/>
            <a:ext cx="7620000" cy="387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sz="4800" b="1" dirty="0">
                <a:solidFill>
                  <a:srgbClr val="000000"/>
                </a:solidFill>
                <a:latin typeface="Calibri" pitchFamily="34" charset="0"/>
              </a:rPr>
              <a:t>Agenda</a:t>
            </a:r>
          </a:p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Acerca de la materia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Computación distribuida</a:t>
            </a:r>
          </a:p>
          <a:p>
            <a:pPr marL="102870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Conceptos generales</a:t>
            </a:r>
          </a:p>
          <a:p>
            <a:pPr marL="102870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Tecnologías asociadas</a:t>
            </a:r>
          </a:p>
          <a:p>
            <a:pPr marL="1428750" lvl="2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Cluster</a:t>
            </a:r>
          </a:p>
          <a:p>
            <a:pPr marL="1428750" lvl="2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Grid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1428750" lvl="2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Cloud</a:t>
            </a:r>
          </a:p>
          <a:p>
            <a:pPr marL="1428750" lvl="2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GPGPU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Sistemas distribuidos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Preguntas</a:t>
            </a:r>
            <a:endParaRPr lang="es-CO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309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755" y="4923260"/>
            <a:ext cx="1547947" cy="1823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3 CuadroTexto"/>
          <p:cNvSpPr txBox="1"/>
          <p:nvPr/>
        </p:nvSpPr>
        <p:spPr>
          <a:xfrm>
            <a:off x="1447800" y="1611868"/>
            <a:ext cx="4217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tx1"/>
                </a:solidFill>
              </a:rPr>
              <a:t>Arquitectura General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99" y="3380059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6" y="3380059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18" y="3380059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4105663" y="5692274"/>
            <a:ext cx="140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</a:t>
            </a:r>
            <a:r>
              <a:rPr lang="es-ES" dirty="0" smtClean="0"/>
              <a:t>áquina física/nativa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763347" y="3152422"/>
            <a:ext cx="5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VM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012253" y="3195393"/>
            <a:ext cx="5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VM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196502" y="3152422"/>
            <a:ext cx="5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VM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1281036" y="4478016"/>
            <a:ext cx="4384131" cy="44524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000000"/>
                </a:solidFill>
              </a:rPr>
              <a:t>Gestor de m</a:t>
            </a:r>
            <a:r>
              <a:rPr lang="es-ES" dirty="0" smtClean="0">
                <a:solidFill>
                  <a:srgbClr val="000000"/>
                </a:solidFill>
              </a:rPr>
              <a:t>áquinas virtuales/</a:t>
            </a:r>
            <a:r>
              <a:rPr lang="es-ES" dirty="0" err="1" smtClean="0">
                <a:solidFill>
                  <a:srgbClr val="000000"/>
                </a:solidFill>
              </a:rPr>
              <a:t>Hypervisor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09" y="3081742"/>
            <a:ext cx="1396274" cy="1396274"/>
          </a:xfrm>
          <a:prstGeom prst="rect">
            <a:avLst/>
          </a:prstGeom>
        </p:spPr>
      </p:pic>
      <p:sp>
        <p:nvSpPr>
          <p:cNvPr id="10" name="Flecha izquierda 9"/>
          <p:cNvSpPr/>
          <p:nvPr/>
        </p:nvSpPr>
        <p:spPr>
          <a:xfrm>
            <a:off x="5514535" y="3761552"/>
            <a:ext cx="1481574" cy="700389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6704260" y="4907185"/>
            <a:ext cx="168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Recursos solicitados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7159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800" b="1" dirty="0" smtClean="0"/>
              <a:t>Tipos</a:t>
            </a:r>
          </a:p>
          <a:p>
            <a:pPr algn="just"/>
            <a:endParaRPr lang="es-ES" sz="3200" b="1" dirty="0"/>
          </a:p>
          <a:p>
            <a:pPr algn="just"/>
            <a:r>
              <a:rPr lang="es-ES" sz="2400" b="1" dirty="0" smtClean="0"/>
              <a:t>De acuerdo a su naturaleza:</a:t>
            </a:r>
            <a:endParaRPr lang="es-ES" sz="2400" b="1" dirty="0" smtClean="0"/>
          </a:p>
          <a:p>
            <a:pPr algn="just"/>
            <a:endParaRPr lang="es-ES" sz="3200" b="1" dirty="0" smtClean="0"/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Cloud p</a:t>
            </a:r>
            <a:r>
              <a:rPr lang="es-ES" sz="2400" dirty="0" smtClean="0"/>
              <a:t>ública</a:t>
            </a:r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Cloud privada</a:t>
            </a:r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Cloud mixta</a:t>
            </a:r>
          </a:p>
        </p:txBody>
      </p:sp>
    </p:spTree>
    <p:extLst>
      <p:ext uri="{BB962C8B-B14F-4D97-AF65-F5344CB8AC3E}">
        <p14:creationId xmlns:p14="http://schemas.microsoft.com/office/powerpoint/2010/main" val="2230146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14476" y="1173476"/>
            <a:ext cx="79743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800" b="1" dirty="0" smtClean="0"/>
              <a:t>Tipos</a:t>
            </a:r>
          </a:p>
          <a:p>
            <a:pPr algn="just"/>
            <a:endParaRPr lang="es-ES" sz="3200" b="1" dirty="0"/>
          </a:p>
          <a:p>
            <a:pPr algn="just"/>
            <a:r>
              <a:rPr lang="es-ES" sz="2400" b="1" dirty="0" smtClean="0"/>
              <a:t>De acuerdo a los servicios ofrecidos </a:t>
            </a:r>
            <a:endParaRPr lang="es-ES" sz="2400" b="1" dirty="0" smtClean="0"/>
          </a:p>
          <a:p>
            <a:pPr algn="just"/>
            <a:endParaRPr lang="es-ES" sz="3200" b="1" dirty="0" smtClean="0"/>
          </a:p>
          <a:p>
            <a:pPr marL="342900" indent="-342900" algn="just">
              <a:buFont typeface="Arial"/>
              <a:buChar char="•"/>
            </a:pPr>
            <a:r>
              <a:rPr lang="es-ES" sz="2400" dirty="0" err="1"/>
              <a:t>Infrastructure</a:t>
            </a:r>
            <a:r>
              <a:rPr lang="es-ES" sz="2400" dirty="0"/>
              <a:t> as a </a:t>
            </a:r>
            <a:r>
              <a:rPr lang="es-ES" sz="2400" dirty="0" err="1"/>
              <a:t>Service</a:t>
            </a:r>
            <a:r>
              <a:rPr lang="es-ES" sz="2400" dirty="0"/>
              <a:t> </a:t>
            </a:r>
            <a:r>
              <a:rPr lang="es-ES" sz="2400" dirty="0" smtClean="0"/>
              <a:t>-  </a:t>
            </a:r>
            <a:r>
              <a:rPr lang="es-ES" sz="2400" dirty="0" err="1" smtClean="0"/>
              <a:t>IaaS</a:t>
            </a:r>
            <a:endParaRPr lang="es-ES" sz="2400" dirty="0"/>
          </a:p>
          <a:p>
            <a:pPr marL="342900" indent="-342900" algn="just">
              <a:buFont typeface="Arial"/>
              <a:buChar char="•"/>
            </a:pPr>
            <a:r>
              <a:rPr lang="es-ES" sz="2400" dirty="0" err="1" smtClean="0"/>
              <a:t>Platform</a:t>
            </a:r>
            <a:r>
              <a:rPr lang="es-ES" sz="2400" dirty="0" smtClean="0"/>
              <a:t> as a </a:t>
            </a:r>
            <a:r>
              <a:rPr lang="es-ES" sz="2400" dirty="0" err="1" smtClean="0"/>
              <a:t>Service</a:t>
            </a:r>
            <a:r>
              <a:rPr lang="es-ES" sz="2400" dirty="0" smtClean="0"/>
              <a:t> -  </a:t>
            </a:r>
            <a:r>
              <a:rPr lang="es-ES" sz="2400" dirty="0" err="1" smtClean="0"/>
              <a:t>PaaS</a:t>
            </a:r>
            <a:endParaRPr lang="es-ES" sz="2400" dirty="0" smtClean="0"/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Software as a </a:t>
            </a:r>
            <a:r>
              <a:rPr lang="es-ES" sz="2400" dirty="0" err="1" smtClean="0"/>
              <a:t>Service</a:t>
            </a:r>
            <a:r>
              <a:rPr lang="es-ES" sz="2400" dirty="0" smtClean="0"/>
              <a:t> -  </a:t>
            </a:r>
            <a:r>
              <a:rPr lang="es-ES" sz="2400" dirty="0" err="1" smtClean="0"/>
              <a:t>SaaS</a:t>
            </a:r>
            <a:r>
              <a:rPr lang="es-ES" sz="2400" dirty="0" smtClean="0"/>
              <a:t> </a:t>
            </a:r>
          </a:p>
          <a:p>
            <a:pPr marL="457200" indent="-457200" algn="just">
              <a:buFont typeface="Arial"/>
              <a:buChar char="•"/>
            </a:pPr>
            <a:endParaRPr lang="es-ES" sz="2400" dirty="0" smtClean="0"/>
          </a:p>
          <a:p>
            <a:pPr marL="457200" indent="-457200" algn="just">
              <a:buFont typeface="Arial"/>
              <a:buChar char="•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5941925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342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752433" y="6015412"/>
            <a:ext cx="6688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www.computingcloudstorage.com</a:t>
            </a:r>
            <a:r>
              <a:rPr lang="en-US" sz="1400" dirty="0"/>
              <a:t>/cloud-service-provider/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1248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1713" y="2604151"/>
            <a:ext cx="7524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i="1" dirty="0" smtClean="0"/>
              <a:t>Privacidad ? </a:t>
            </a:r>
            <a:endParaRPr lang="es-ES" sz="6000" i="1" dirty="0"/>
          </a:p>
        </p:txBody>
      </p:sp>
    </p:spTree>
    <p:extLst>
      <p:ext uri="{BB962C8B-B14F-4D97-AF65-F5344CB8AC3E}">
        <p14:creationId xmlns:p14="http://schemas.microsoft.com/office/powerpoint/2010/main" val="10818326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096526" y="2863318"/>
            <a:ext cx="4180638" cy="11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General Purpose</a:t>
            </a:r>
          </a:p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Computing on GPUs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92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50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Conceptos</a:t>
            </a:r>
            <a:endParaRPr lang="es-ES" sz="3200" b="1" dirty="0" smtClean="0"/>
          </a:p>
          <a:p>
            <a:pPr algn="just"/>
            <a:endParaRPr lang="es-ES" sz="3200" b="1" dirty="0"/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Single </a:t>
            </a:r>
            <a:r>
              <a:rPr lang="en-US" sz="2400" dirty="0"/>
              <a:t>instruction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Multiple</a:t>
            </a:r>
            <a:r>
              <a:rPr lang="es-ES_tradnl" sz="2400" dirty="0" smtClean="0"/>
              <a:t> data SIMD</a:t>
            </a:r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Orientaci</a:t>
            </a:r>
            <a:r>
              <a:rPr lang="es-ES_tradnl" sz="2400" dirty="0" smtClean="0"/>
              <a:t>ón matricial </a:t>
            </a:r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Paralelización masiva</a:t>
            </a:r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Complejidad computacional</a:t>
            </a:r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Alto rendimiento</a:t>
            </a:r>
          </a:p>
          <a:p>
            <a:pPr algn="just"/>
            <a:endParaRPr lang="es-ES_tradnl" sz="2400" dirty="0" smtClean="0"/>
          </a:p>
          <a:p>
            <a:pPr marL="342900" indent="-342900" algn="just">
              <a:buFont typeface="Arial"/>
              <a:buChar char="•"/>
            </a:pPr>
            <a:endParaRPr lang="es-ES" sz="2400" dirty="0" smtClean="0"/>
          </a:p>
          <a:p>
            <a:pPr algn="just"/>
            <a:endParaRPr lang="es-ES" sz="3200" b="1" dirty="0" smtClean="0"/>
          </a:p>
          <a:p>
            <a:pPr algn="just"/>
            <a:endParaRPr lang="es-ES" sz="3200" b="1" dirty="0"/>
          </a:p>
          <a:p>
            <a:pPr algn="just"/>
            <a:endParaRPr lang="es-ES" sz="2000" b="1" dirty="0"/>
          </a:p>
          <a:p>
            <a:pPr algn="just"/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11122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514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2488" y="6151981"/>
            <a:ext cx="6993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blogs.nvidia.com</a:t>
            </a:r>
            <a:r>
              <a:rPr lang="en-US" sz="1400" dirty="0"/>
              <a:t>/blog/2009/12/16/</a:t>
            </a:r>
            <a:r>
              <a:rPr lang="en-US" sz="1400" dirty="0" err="1"/>
              <a:t>whats</a:t>
            </a:r>
            <a:r>
              <a:rPr lang="en-US" sz="1400" dirty="0"/>
              <a:t>-the-difference-between-a-</a:t>
            </a:r>
            <a:r>
              <a:rPr lang="en-US" sz="1400" dirty="0" err="1"/>
              <a:t>cpu</a:t>
            </a:r>
            <a:r>
              <a:rPr lang="en-US" sz="1400" dirty="0"/>
              <a:t>-and-a-</a:t>
            </a:r>
            <a:r>
              <a:rPr lang="en-US" sz="1400" dirty="0" err="1"/>
              <a:t>gpu</a:t>
            </a:r>
            <a:r>
              <a:rPr lang="en-US" sz="1400" dirty="0"/>
              <a:t>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879504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Tecnolog</a:t>
            </a:r>
            <a:r>
              <a:rPr lang="es-ES" sz="3200" b="1" dirty="0" smtClean="0"/>
              <a:t>ías</a:t>
            </a:r>
            <a:endParaRPr lang="es-ES" sz="2000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6" y="3122178"/>
            <a:ext cx="3177188" cy="19253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75" y="2668425"/>
            <a:ext cx="32004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5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22363" y="3088923"/>
            <a:ext cx="7181850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Sistemas distribuidos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9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992566" y="4581551"/>
            <a:ext cx="6380536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Acerca de la Materia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762000" y="5930426"/>
            <a:ext cx="2886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/>
              <a:t>www.digitalavmagazine.com</a:t>
            </a:r>
            <a:r>
              <a:rPr lang="pl-PL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1631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uman-body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4800600" cy="38862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676400" y="5638800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weeklyristinw.wordpress.com</a:t>
            </a:r>
            <a:r>
              <a:rPr lang="en-US" sz="1200" dirty="0">
                <a:solidFill>
                  <a:srgbClr val="000000"/>
                </a:solidFill>
              </a:rPr>
              <a:t>/2012/11/18/week-46-the-human-bodies-exhibition/</a:t>
            </a:r>
            <a:endParaRPr lang="es-E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33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luster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57300"/>
            <a:ext cx="5715000" cy="431901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981200" y="5867400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</a:rPr>
              <a:t>https://</a:t>
            </a:r>
            <a:r>
              <a:rPr lang="de-DE" sz="1200" dirty="0" err="1">
                <a:solidFill>
                  <a:srgbClr val="000000"/>
                </a:solidFill>
              </a:rPr>
              <a:t>www.tu-braunschweig.de</a:t>
            </a:r>
            <a:r>
              <a:rPr lang="de-DE" sz="1200" dirty="0">
                <a:solidFill>
                  <a:srgbClr val="000000"/>
                </a:solidFill>
              </a:rPr>
              <a:t>/</a:t>
            </a:r>
            <a:r>
              <a:rPr lang="de-DE" sz="1200" dirty="0" err="1">
                <a:solidFill>
                  <a:srgbClr val="000000"/>
                </a:solidFill>
              </a:rPr>
              <a:t>theophys</a:t>
            </a:r>
            <a:r>
              <a:rPr lang="de-DE" sz="1200" dirty="0">
                <a:solidFill>
                  <a:srgbClr val="000000"/>
                </a:solidFill>
              </a:rPr>
              <a:t>/</a:t>
            </a:r>
            <a:r>
              <a:rPr lang="de-DE" sz="1200" dirty="0" err="1">
                <a:solidFill>
                  <a:srgbClr val="000000"/>
                </a:solidFill>
              </a:rPr>
              <a:t>plasma</a:t>
            </a:r>
            <a:r>
              <a:rPr lang="de-DE" sz="1200" dirty="0">
                <a:solidFill>
                  <a:srgbClr val="000000"/>
                </a:solidFill>
              </a:rPr>
              <a:t>/</a:t>
            </a:r>
            <a:r>
              <a:rPr lang="de-DE" sz="1200" dirty="0" err="1">
                <a:solidFill>
                  <a:srgbClr val="000000"/>
                </a:solidFill>
              </a:rPr>
              <a:t>formerprojects</a:t>
            </a:r>
            <a:r>
              <a:rPr lang="de-DE" sz="1200" dirty="0">
                <a:solidFill>
                  <a:srgbClr val="000000"/>
                </a:solidFill>
              </a:rPr>
              <a:t>/res3/</a:t>
            </a:r>
            <a:r>
              <a:rPr lang="de-DE" sz="1200" dirty="0" err="1">
                <a:solidFill>
                  <a:srgbClr val="000000"/>
                </a:solidFill>
              </a:rPr>
              <a:t>index.html</a:t>
            </a:r>
            <a:endParaRPr lang="es-E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074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quantumunivers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90600"/>
            <a:ext cx="6096000" cy="4572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524000" y="5943600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www.globalone.tv</a:t>
            </a:r>
            <a:r>
              <a:rPr lang="en-US" sz="1200" dirty="0">
                <a:solidFill>
                  <a:srgbClr val="000000"/>
                </a:solidFill>
              </a:rPr>
              <a:t>/profiles/blogs/are-quantum-physics-and</a:t>
            </a:r>
            <a:endParaRPr lang="es-E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835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estion_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43000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03868" y="1253851"/>
            <a:ext cx="7717134" cy="320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Programa</a:t>
            </a:r>
            <a:endParaRPr lang="es-ES" sz="4000" dirty="0" smtClean="0"/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_tradnl" dirty="0" smtClean="0"/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Computación distribuida/Conceptos generales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Computación en Cluster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Computación Grid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Hilos, Sockets, etc.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MPI + CUDA</a:t>
            </a:r>
          </a:p>
          <a:p>
            <a:endParaRPr lang="es-ES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992078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03868" y="1253851"/>
            <a:ext cx="7717134" cy="264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Calificación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_tradnl" dirty="0" smtClean="0"/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Dos exámenes teóricos	(1 en un mes +- y otro al final)			30 % 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Una exposición (Traer tema próxima semana)						15 %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Exámenes cortos y talleres (Pueden ser sorpresa)					15 %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Proyecto final 												40 %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0021738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Sesión I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4474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387625"/>
            <a:ext cx="7772400" cy="1470025"/>
          </a:xfrm>
        </p:spPr>
        <p:txBody>
          <a:bodyPr/>
          <a:lstStyle/>
          <a:p>
            <a:r>
              <a:rPr lang="es-ES" sz="5400" dirty="0" smtClean="0"/>
              <a:t>Computación Distribuida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smtClean="0"/>
              <a:t>Conceptos generales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327517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5" y="1182600"/>
            <a:ext cx="1919905" cy="30129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024" y="1182600"/>
            <a:ext cx="2236455" cy="30129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95" y="1182599"/>
            <a:ext cx="3154652" cy="3012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05" y="4444525"/>
            <a:ext cx="3176903" cy="20819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789" y="4391610"/>
            <a:ext cx="4255058" cy="213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6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704</Words>
  <Application>Microsoft Macintosh PowerPoint</Application>
  <PresentationFormat>Presentación en pantalla (4:3)</PresentationFormat>
  <Paragraphs>164</Paragraphs>
  <Slides>43</Slides>
  <Notes>2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44" baseType="lpstr">
      <vt:lpstr>Tema de Office</vt:lpstr>
      <vt:lpstr>Presentación de PowerPoint</vt:lpstr>
      <vt:lpstr>Contacto</vt:lpstr>
      <vt:lpstr>Presentación de PowerPoint</vt:lpstr>
      <vt:lpstr>Presentación de PowerPoint</vt:lpstr>
      <vt:lpstr>Presentación de PowerPoint</vt:lpstr>
      <vt:lpstr>Presentación de PowerPoint</vt:lpstr>
      <vt:lpstr>Sesión I </vt:lpstr>
      <vt:lpstr>Computación Distribuida Conceptos generales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general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Computación Distribuida</dc:title>
  <dc:creator>Leonardo Camargo Forero</dc:creator>
  <cp:lastModifiedBy>Leonardo Camargo Forero</cp:lastModifiedBy>
  <cp:revision>41</cp:revision>
  <dcterms:created xsi:type="dcterms:W3CDTF">2013-08-10T00:43:18Z</dcterms:created>
  <dcterms:modified xsi:type="dcterms:W3CDTF">2013-08-10T05:50:53Z</dcterms:modified>
</cp:coreProperties>
</file>